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F9C648A-3698-41B3-BA49-97D07967718A}">
  <a:tblStyle styleId="{1F9C648A-3698-41B3-BA49-97D07967718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524531a5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524531a5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2zIOKUoeaaUkyn05CDWPk76XBe6mKzLDULacW3DMZXc/view" TargetMode="External"/><Relationship Id="rId11" Type="http://schemas.openxmlformats.org/officeDocument/2006/relationships/image" Target="../media/image2.png"/><Relationship Id="rId10" Type="http://schemas.openxmlformats.org/officeDocument/2006/relationships/hyperlink" Target="https://docs.google.com/presentation/d/12VDmWbR_rnhv39kTxL8Nf980NK_9ZlByfR7OaPXnW2M/view" TargetMode="External"/><Relationship Id="rId9" Type="http://schemas.openxmlformats.org/officeDocument/2006/relationships/hyperlink" Target="https://docs.google.com/presentation/d/12zIOKUoeaaUkyn05CDWPk76XBe6mKzLDULacW3DMZXc/view" TargetMode="External"/><Relationship Id="rId5" Type="http://schemas.openxmlformats.org/officeDocument/2006/relationships/hyperlink" Target="https://docs.google.com/presentation/d/1I1815wpWGPp089RvMiipLcnXfk1IVqmxT42IE-iLSbI/view" TargetMode="External"/><Relationship Id="rId6" Type="http://schemas.openxmlformats.org/officeDocument/2006/relationships/hyperlink" Target="https://docs.google.com/presentation/d/1xs3hq2UmczCcViaozK1Lrz8pxQcGZUp5C-OVC_B120M/view" TargetMode="External"/><Relationship Id="rId7" Type="http://schemas.openxmlformats.org/officeDocument/2006/relationships/hyperlink" Target="https://docs.google.com/presentation/d/1VLYlTfAUiKI2ER62wuTpbrHOAPiujQSEwuInSmDwKc0/view" TargetMode="External"/><Relationship Id="rId8" Type="http://schemas.openxmlformats.org/officeDocument/2006/relationships/hyperlink" Target="https://docs.google.com/presentation/d/1FQmITmIpWf_pncUdeyvlEa50CvMgnYGG7GW4VudSF2Y/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I1815wpWGPp089RvMiipLcnXfk1IVqmxT42IE-iLSbI/view" TargetMode="External"/><Relationship Id="rId5" Type="http://schemas.openxmlformats.org/officeDocument/2006/relationships/hyperlink" Target="https://www.youtube.com/watch?v=VHCD4jLpbSk"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xs3hq2UmczCcViaozK1Lrz8pxQcGZUp5C-OVC_B120M/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{1F9C648A-3698-41B3-BA49-97D07967718A}</a:tableStyleId>
              </a:tblPr>
              <a:tblGrid>
                <a:gridCol w="1458775"/>
                <a:gridCol w="3684800"/>
                <a:gridCol w="3910450"/>
              </a:tblGrid>
              <a:tr h="3530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4: The Constitutional Convention</a:t>
                      </a:r>
                      <a:endParaRPr b="1" sz="1300">
                        <a:latin typeface="Inter"/>
                        <a:ea typeface="Inter"/>
                        <a:cs typeface="Inter"/>
                        <a:sym typeface="Inter"/>
                      </a:endParaRPr>
                    </a:p>
                  </a:txBody>
                  <a:tcPr marT="91425" marB="91425" marR="91425" marL="91425"/>
                </a:tc>
                <a:tc hMerge="1"/>
              </a:tr>
              <a:tr h="5160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In what ways was the issue of representation a defining issue in the creation of the U.S. Constitution?</a:t>
                      </a:r>
                      <a:endParaRPr sz="1200">
                        <a:solidFill>
                          <a:schemeClr val="dk1"/>
                        </a:solidFill>
                        <a:latin typeface="Inter"/>
                        <a:ea typeface="Inter"/>
                        <a:cs typeface="Inter"/>
                        <a:sym typeface="Inter"/>
                      </a:endParaRPr>
                    </a:p>
                  </a:txBody>
                  <a:tcPr marT="91425" marB="91425" marR="91425" marL="91425"/>
                </a:tc>
                <a:tc hMerge="1"/>
              </a:tr>
              <a:tr h="5160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3037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Constitutional Convention Student Worksheet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Exit Tickets + Exemplars</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a:t>
                      </a:r>
                      <a:r>
                        <a:rPr lang="en" sz="1200">
                          <a:latin typeface="Inter"/>
                          <a:ea typeface="Inter"/>
                          <a:cs typeface="Inter"/>
                          <a:sym typeface="Inter"/>
                        </a:rPr>
                        <a:t> Inquiry Journal</a:t>
                      </a:r>
                      <a:r>
                        <a:rPr lang="en" sz="1200">
                          <a:latin typeface="Inter"/>
                          <a:ea typeface="Inter"/>
                          <a:cs typeface="Inter"/>
                          <a:sym typeface="Inter"/>
                        </a:rPr>
                        <a:t> (Already handed out in Lesson 1)</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88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Constitution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Prediction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778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9"/>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9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2 Supporting questions within the </a:t>
                      </a:r>
                      <a:r>
                        <a:rPr lang="en" sz="1200" u="sng">
                          <a:solidFill>
                            <a:schemeClr val="hlink"/>
                          </a:solidFill>
                          <a:latin typeface="Inter"/>
                          <a:ea typeface="Inter"/>
                          <a:cs typeface="Inter"/>
                          <a:sym typeface="Inter"/>
                          <a:hlinkClick r:id="rId10"/>
                        </a:rPr>
                        <a:t>Unit 5 Inquiry Journal</a:t>
                      </a:r>
                      <a:r>
                        <a:rPr lang="en" sz="1200">
                          <a:solidFill>
                            <a:schemeClr val="dk1"/>
                          </a:solidFill>
                          <a:latin typeface="Inter"/>
                          <a:ea typeface="Inter"/>
                          <a:cs typeface="Inter"/>
                          <a:sym typeface="Inter"/>
                        </a:rPr>
                        <a: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51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Guide students to page 3: Unit 5- Topic 2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“K” and “W” for each of the supporting questions for Unit 5- Topic 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First Governments and the Constitution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502175" y="685938"/>
          <a:ext cx="3000000" cy="3000000"/>
        </p:xfrm>
        <a:graphic>
          <a:graphicData uri="http://schemas.openxmlformats.org/drawingml/2006/table">
            <a:tbl>
              <a:tblPr>
                <a:noFill/>
                <a:tableStyleId>{1F9C648A-3698-41B3-BA49-97D07967718A}</a:tableStyleId>
              </a:tblPr>
              <a:tblGrid>
                <a:gridCol w="1458775"/>
                <a:gridCol w="3684800"/>
                <a:gridCol w="3910450"/>
              </a:tblGrid>
              <a:tr h="2607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The Constitutional Convention</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tc>
                <a:tc hMerge="1"/>
              </a:tr>
              <a:tr h="722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premise of the Constitutional Convention, as well as the main debates that occurred in the summer of 1787, with a video from the Center for Civic Education. Students can follow along with the transcript and answer the questions on page 1 of the </a:t>
                      </a:r>
                      <a:r>
                        <a:rPr lang="en" sz="1200" u="sng">
                          <a:solidFill>
                            <a:schemeClr val="hlink"/>
                          </a:solidFill>
                          <a:latin typeface="Inter"/>
                          <a:ea typeface="Inter"/>
                          <a:cs typeface="Inter"/>
                          <a:sym typeface="Inter"/>
                          <a:hlinkClick r:id="rId4"/>
                        </a:rPr>
                        <a:t>Constitutional Convention Student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72215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a:t>
                      </a:r>
                      <a:r>
                        <a:rPr lang="en" sz="1200" u="sng">
                          <a:solidFill>
                            <a:schemeClr val="hlink"/>
                          </a:solidFill>
                          <a:latin typeface="Inter"/>
                          <a:ea typeface="Inter"/>
                          <a:cs typeface="Inter"/>
                          <a:sym typeface="Inter"/>
                          <a:hlinkClick r:id="rId5"/>
                        </a:rPr>
                        <a:t>video</a:t>
                      </a:r>
                      <a:r>
                        <a:rPr lang="en" sz="1200">
                          <a:solidFill>
                            <a:schemeClr val="dk1"/>
                          </a:solidFill>
                          <a:latin typeface="Inter"/>
                          <a:ea typeface="Inter"/>
                          <a:cs typeface="Inter"/>
                          <a:sym typeface="Inter"/>
                        </a:rPr>
                        <a:t> on the Constitutional Convention (End at 2:42)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Informally discuss student answers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video of on the Constitutional Convention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video-based questions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answers with peers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1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provide essential context for this topic, and in particular for lesson 6 within this topic, guide students through the Advanced Organizer that is found on page 2 of the student worksheet. </a:t>
                      </a:r>
                      <a:r>
                        <a:rPr lang="en" sz="1200">
                          <a:solidFill>
                            <a:schemeClr val="dk1"/>
                          </a:solidFill>
                          <a:latin typeface="Inter"/>
                          <a:ea typeface="Inter"/>
                          <a:cs typeface="Inter"/>
                          <a:sym typeface="Inter"/>
                        </a:rPr>
                        <a:t>When having students complete the advanced organizer, use the time to expand on some of the descriptions provided as well as ask probing questions to students about their thoughts on some of the points (i.e. “Why would large states favor the Virginia Plan and small states favor the New Jersey Plan?”)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036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main debates and ideas of the Constitutional Convention through Advanced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students to read, ask questions, and engage as you go through material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the blank sections of the Advanced Organizer as the teacher goes through the information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ask questions, and engage with Advanced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{1F9C648A-3698-41B3-BA49-97D07967718A}</a:tableStyleId>
              </a:tblPr>
              <a:tblGrid>
                <a:gridCol w="2086625"/>
                <a:gridCol w="3088275"/>
                <a:gridCol w="3934275"/>
              </a:tblGrid>
              <a:tr h="2607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4: The Constitutional Convention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221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in which they reflect on their learnings from the day using a write and draw approach. The “Say it in Six” will require students to thoughtfully consider and synthesize information from the lesson. The illustration will provide a creative opportunity for students to demonstrate their understanding.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2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 for “Say it in Six”</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Write a six word phrase and draw an illustration to demonstrate the main idea</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21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7.35 Identify key individuals at the Constitutional Convention, and evaluate the consequences of the compromises that emerged to secure ratification by the states, including the distribution of political power, rights of the states and the makeup of the Senate and Electoral College.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7.36 Evaluate the issue of slavery at the Constitutional Convention through primary and secondary sources, analyzing the attempted rationale and implications of its protection in the Constitution, including how the decision reinforced the institution of slavery and the power of states in which slavery was prevalent.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